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4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1" r:id="rId9"/>
    <p:sldId id="265" r:id="rId10"/>
    <p:sldId id="266" r:id="rId11"/>
    <p:sldId id="267" r:id="rId12"/>
    <p:sldId id="269" r:id="rId13"/>
    <p:sldId id="270" r:id="rId14"/>
    <p:sldId id="268" r:id="rId15"/>
    <p:sldId id="272" r:id="rId16"/>
    <p:sldId id="271" r:id="rId17"/>
    <p:sldId id="273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B1F77C3-4924-426F-A288-C8253D5A0CE6}">
          <p14:sldIdLst>
            <p14:sldId id="256"/>
            <p14:sldId id="257"/>
            <p14:sldId id="258"/>
            <p14:sldId id="259"/>
            <p14:sldId id="262"/>
            <p14:sldId id="263"/>
            <p14:sldId id="264"/>
            <p14:sldId id="261"/>
            <p14:sldId id="265"/>
            <p14:sldId id="266"/>
            <p14:sldId id="267"/>
            <p14:sldId id="269"/>
            <p14:sldId id="270"/>
            <p14:sldId id="268"/>
            <p14:sldId id="272"/>
            <p14:sldId id="271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699" autoAdjust="0"/>
    <p:restoredTop sz="94660"/>
  </p:normalViewPr>
  <p:slideViewPr>
    <p:cSldViewPr snapToGrid="0">
      <p:cViewPr>
        <p:scale>
          <a:sx n="75" d="100"/>
          <a:sy n="75" d="100"/>
        </p:scale>
        <p:origin x="163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Анкетирование</a:t>
            </a:r>
            <a:r>
              <a:rPr lang="ru-RU" baseline="0" dirty="0" smtClean="0"/>
              <a:t> учащихся, с целью определения актуальности данной технологии</a:t>
            </a:r>
            <a:endParaRPr lang="ru-RU" dirty="0"/>
          </a:p>
        </c:rich>
      </c:tx>
      <c:layout>
        <c:manualLayout>
          <c:xMode val="edge"/>
          <c:yMode val="edge"/>
          <c:x val="0.1717461787864752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5 - 7 класс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Использование традиционных конспектов при изучение теории</c:v>
                </c:pt>
                <c:pt idx="1">
                  <c:v>Использование передачи информации при помощ интелект - карт</c:v>
                </c:pt>
                <c:pt idx="2">
                  <c:v>Использование смешенной технологии конспектирования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60</c:v>
                </c:pt>
                <c:pt idx="2">
                  <c:v>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8-9 класс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Использование традиционных конспектов при изучение теории</c:v>
                </c:pt>
                <c:pt idx="1">
                  <c:v>Использование передачи информации при помощ интелект - карт</c:v>
                </c:pt>
                <c:pt idx="2">
                  <c:v>Использование смешенной технологии конспектирования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</c:v>
                </c:pt>
                <c:pt idx="1">
                  <c:v>80</c:v>
                </c:pt>
                <c:pt idx="2">
                  <c:v>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10-11 класс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Использование традиционных конспектов при изучение теории</c:v>
                </c:pt>
                <c:pt idx="1">
                  <c:v>Использование передачи информации при помощ интелект - карт</c:v>
                </c:pt>
                <c:pt idx="2">
                  <c:v>Использование смешенной технологии конспектирования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</c:v>
                </c:pt>
                <c:pt idx="1">
                  <c:v>90</c:v>
                </c:pt>
                <c:pt idx="2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9116496"/>
        <c:axId val="589119216"/>
      </c:barChart>
      <c:catAx>
        <c:axId val="58911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9119216"/>
        <c:crosses val="autoZero"/>
        <c:auto val="1"/>
        <c:lblAlgn val="ctr"/>
        <c:lblOffset val="100"/>
        <c:noMultiLvlLbl val="0"/>
      </c:catAx>
      <c:valAx>
        <c:axId val="58911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9116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1800" dirty="0"/>
              <a:t>Изменение показателей </a:t>
            </a:r>
            <a:r>
              <a:rPr lang="ru-RU" sz="1800" dirty="0" smtClean="0"/>
              <a:t>освоения </a:t>
            </a:r>
            <a:r>
              <a:rPr lang="ru-RU" sz="1800" dirty="0"/>
              <a:t>теоретического материала на уроке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062123668364984E-2"/>
          <c:y val="0.18318871115045532"/>
          <c:w val="0.9001630770418404"/>
          <c:h val="0.430906539551742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5-7 класс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освоение теоретического материала без использования инфографики на уроках</c:v>
                </c:pt>
                <c:pt idx="1">
                  <c:v>усвоение теоретического материала с использованием инфографики на уроках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</c:v>
                </c:pt>
                <c:pt idx="1">
                  <c:v>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8-9 класс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освоение теоретического материала без использования инфографики на уроках</c:v>
                </c:pt>
                <c:pt idx="1">
                  <c:v>усвоение теоретического материала с использованием инфографики на уроках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57</c:v>
                </c:pt>
                <c:pt idx="1">
                  <c:v>78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10-11 класс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освоение теоретического материала без использования инфографики на уроках</c:v>
                </c:pt>
                <c:pt idx="1">
                  <c:v>усвоение теоретического материала с использованием инфографики на уроках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64</c:v>
                </c:pt>
                <c:pt idx="1">
                  <c:v>79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91797776"/>
        <c:axId val="591795056"/>
      </c:barChart>
      <c:catAx>
        <c:axId val="59179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1795056"/>
        <c:crosses val="autoZero"/>
        <c:auto val="1"/>
        <c:lblAlgn val="ctr"/>
        <c:lblOffset val="100"/>
        <c:noMultiLvlLbl val="0"/>
      </c:catAx>
      <c:valAx>
        <c:axId val="59179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179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B5CBA6-7063-4EDA-B092-97BB5A4AC23B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B6C9CC7-B82C-426B-AB20-6C9D03E31540}">
      <dgm:prSet phldrT="[Текст]" custT="1"/>
      <dgm:spPr/>
      <dgm:t>
        <a:bodyPr/>
        <a:lstStyle/>
        <a:p>
          <a:r>
            <a:rPr lang="ru-RU" sz="1200" dirty="0" smtClean="0">
              <a:latin typeface="+mn-lt"/>
            </a:rPr>
            <a:t>обеспечивать развитие предметной компетенции обучающихся и креативного мышления;</a:t>
          </a:r>
          <a:endParaRPr lang="ru-RU" sz="1200" dirty="0">
            <a:latin typeface="+mn-lt"/>
          </a:endParaRPr>
        </a:p>
      </dgm:t>
    </dgm:pt>
    <dgm:pt modelId="{312628AB-9130-4586-976C-168A158F80CD}" type="parTrans" cxnId="{B9D5B92B-D29D-44CC-A74D-52237CD79B06}">
      <dgm:prSet/>
      <dgm:spPr/>
      <dgm:t>
        <a:bodyPr/>
        <a:lstStyle/>
        <a:p>
          <a:endParaRPr lang="ru-RU"/>
        </a:p>
      </dgm:t>
    </dgm:pt>
    <dgm:pt modelId="{D76243F1-A7B4-4B93-9C8F-674F65ADC75D}" type="sibTrans" cxnId="{B9D5B92B-D29D-44CC-A74D-52237CD79B06}">
      <dgm:prSet/>
      <dgm:spPr/>
      <dgm:t>
        <a:bodyPr/>
        <a:lstStyle/>
        <a:p>
          <a:endParaRPr lang="ru-RU"/>
        </a:p>
      </dgm:t>
    </dgm:pt>
    <dgm:pt modelId="{D08106A0-9F86-4817-B672-2F18B37FE0A5}">
      <dgm:prSet phldrT="[Текст]" custT="1"/>
      <dgm:spPr/>
      <dgm:t>
        <a:bodyPr/>
        <a:lstStyle/>
        <a:p>
          <a:r>
            <a:rPr lang="ru-RU" sz="1200" dirty="0" smtClean="0">
              <a:latin typeface="+mn-lt"/>
            </a:rPr>
            <a:t>повышение мотивации, качества знания, развитие конкурентоспособности, а так же предметной и коммуникативной компетентности;</a:t>
          </a:r>
          <a:endParaRPr lang="ru-RU" sz="1200" dirty="0">
            <a:latin typeface="+mn-lt"/>
          </a:endParaRPr>
        </a:p>
      </dgm:t>
    </dgm:pt>
    <dgm:pt modelId="{2C95B152-E36D-4BB0-8134-B68344F38E0A}" type="parTrans" cxnId="{71AFFD1E-CBFF-48E2-A04F-6B707DD8F6FD}">
      <dgm:prSet/>
      <dgm:spPr/>
      <dgm:t>
        <a:bodyPr/>
        <a:lstStyle/>
        <a:p>
          <a:endParaRPr lang="ru-RU"/>
        </a:p>
      </dgm:t>
    </dgm:pt>
    <dgm:pt modelId="{9EE74E8E-DB06-43D4-8078-246D1D210C67}" type="sibTrans" cxnId="{71AFFD1E-CBFF-48E2-A04F-6B707DD8F6FD}">
      <dgm:prSet/>
      <dgm:spPr/>
      <dgm:t>
        <a:bodyPr/>
        <a:lstStyle/>
        <a:p>
          <a:endParaRPr lang="ru-RU"/>
        </a:p>
      </dgm:t>
    </dgm:pt>
    <dgm:pt modelId="{EAB9282E-C4EE-4389-A77F-DAAC3324C520}">
      <dgm:prSet phldrT="[Текст]" custT="1"/>
      <dgm:spPr/>
      <dgm:t>
        <a:bodyPr/>
        <a:lstStyle/>
        <a:p>
          <a:r>
            <a:rPr lang="ru-RU" sz="1200" dirty="0" smtClean="0">
              <a:latin typeface="+mn-lt"/>
            </a:rPr>
            <a:t>выявление причины когнитивных затруднений и их коррекции, заинтересованности в конечном результате;</a:t>
          </a:r>
          <a:endParaRPr lang="ru-RU" sz="1800" dirty="0">
            <a:latin typeface="+mn-lt"/>
          </a:endParaRPr>
        </a:p>
      </dgm:t>
    </dgm:pt>
    <dgm:pt modelId="{51E5C9DB-A12E-4409-837A-418314FAF066}" type="parTrans" cxnId="{150F9BB8-1DA5-4F14-B49F-0DED49E7AEFB}">
      <dgm:prSet/>
      <dgm:spPr/>
      <dgm:t>
        <a:bodyPr/>
        <a:lstStyle/>
        <a:p>
          <a:endParaRPr lang="ru-RU"/>
        </a:p>
      </dgm:t>
    </dgm:pt>
    <dgm:pt modelId="{9806ED0B-5C06-4CEB-8C21-4332D1D1D761}" type="sibTrans" cxnId="{150F9BB8-1DA5-4F14-B49F-0DED49E7AEFB}">
      <dgm:prSet/>
      <dgm:spPr/>
      <dgm:t>
        <a:bodyPr/>
        <a:lstStyle/>
        <a:p>
          <a:endParaRPr lang="ru-RU"/>
        </a:p>
      </dgm:t>
    </dgm:pt>
    <dgm:pt modelId="{6EA1B5F0-1A7D-4767-B707-1E1C05595BB7}" type="pres">
      <dgm:prSet presAssocID="{20B5CBA6-7063-4EDA-B092-97BB5A4AC23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FFBA3D-68F1-47F9-9062-E6340F20946B}" type="pres">
      <dgm:prSet presAssocID="{CB6C9CC7-B82C-426B-AB20-6C9D03E31540}" presName="parentLin" presStyleCnt="0"/>
      <dgm:spPr/>
      <dgm:t>
        <a:bodyPr/>
        <a:lstStyle/>
        <a:p>
          <a:endParaRPr lang="ru-RU"/>
        </a:p>
      </dgm:t>
    </dgm:pt>
    <dgm:pt modelId="{E5438F10-85DF-4A55-A434-4B3800313B9C}" type="pres">
      <dgm:prSet presAssocID="{CB6C9CC7-B82C-426B-AB20-6C9D03E3154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C158C3D-395E-4610-ADC8-67E1A4D38314}" type="pres">
      <dgm:prSet presAssocID="{CB6C9CC7-B82C-426B-AB20-6C9D03E31540}" presName="parentText" presStyleLbl="node1" presStyleIdx="0" presStyleCnt="3" custScaleX="72375" custScaleY="270472" custLinFactX="0" custLinFactNeighborX="-100000" custLinFactNeighborY="438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2AD9F-2853-4637-BC96-9BF1F51229A5}" type="pres">
      <dgm:prSet presAssocID="{CB6C9CC7-B82C-426B-AB20-6C9D03E31540}" presName="negativeSpace" presStyleCnt="0"/>
      <dgm:spPr/>
      <dgm:t>
        <a:bodyPr/>
        <a:lstStyle/>
        <a:p>
          <a:endParaRPr lang="ru-RU"/>
        </a:p>
      </dgm:t>
    </dgm:pt>
    <dgm:pt modelId="{845DBBE3-87CA-4721-A422-E205A5550ED3}" type="pres">
      <dgm:prSet presAssocID="{CB6C9CC7-B82C-426B-AB20-6C9D03E31540}" presName="childText" presStyleLbl="conFgAcc1" presStyleIdx="0" presStyleCnt="3" custLinFactY="-19613" custLinFactNeighborX="-17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E32A67-4D12-4E05-B259-A79A4669E1DF}" type="pres">
      <dgm:prSet presAssocID="{D76243F1-A7B4-4B93-9C8F-674F65ADC75D}" presName="spaceBetweenRectangles" presStyleCnt="0"/>
      <dgm:spPr/>
      <dgm:t>
        <a:bodyPr/>
        <a:lstStyle/>
        <a:p>
          <a:endParaRPr lang="ru-RU"/>
        </a:p>
      </dgm:t>
    </dgm:pt>
    <dgm:pt modelId="{C9523835-408A-4F75-A590-DECFEF454FB2}" type="pres">
      <dgm:prSet presAssocID="{D08106A0-9F86-4817-B672-2F18B37FE0A5}" presName="parentLin" presStyleCnt="0"/>
      <dgm:spPr/>
      <dgm:t>
        <a:bodyPr/>
        <a:lstStyle/>
        <a:p>
          <a:endParaRPr lang="ru-RU"/>
        </a:p>
      </dgm:t>
    </dgm:pt>
    <dgm:pt modelId="{C7D7C8E7-F35C-4040-81B7-D7C3CC013A70}" type="pres">
      <dgm:prSet presAssocID="{D08106A0-9F86-4817-B672-2F18B37FE0A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6615FE6-E4C1-4EC7-8886-D81949F27575}" type="pres">
      <dgm:prSet presAssocID="{D08106A0-9F86-4817-B672-2F18B37FE0A5}" presName="parentText" presStyleLbl="node1" presStyleIdx="1" presStyleCnt="3" custScaleX="69940" custScaleY="333511" custLinFactX="59383" custLinFactNeighborX="100000" custLinFactNeighborY="-449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971BE-2B47-4A27-8289-E18ABF42C4D9}" type="pres">
      <dgm:prSet presAssocID="{D08106A0-9F86-4817-B672-2F18B37FE0A5}" presName="negativeSpace" presStyleCnt="0"/>
      <dgm:spPr/>
      <dgm:t>
        <a:bodyPr/>
        <a:lstStyle/>
        <a:p>
          <a:endParaRPr lang="ru-RU"/>
        </a:p>
      </dgm:t>
    </dgm:pt>
    <dgm:pt modelId="{030D847A-20CE-41DE-B705-70E038E56980}" type="pres">
      <dgm:prSet presAssocID="{D08106A0-9F86-4817-B672-2F18B37FE0A5}" presName="childText" presStyleLbl="conFgAcc1" presStyleIdx="1" presStyleCnt="3" custLinFactY="-100000" custLinFactNeighborX="-404" custLinFactNeighborY="-154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C996C1-DC6D-41D4-BCE4-334C12EDC3F6}" type="pres">
      <dgm:prSet presAssocID="{9EE74E8E-DB06-43D4-8078-246D1D210C67}" presName="spaceBetweenRectangles" presStyleCnt="0"/>
      <dgm:spPr/>
      <dgm:t>
        <a:bodyPr/>
        <a:lstStyle/>
        <a:p>
          <a:endParaRPr lang="ru-RU"/>
        </a:p>
      </dgm:t>
    </dgm:pt>
    <dgm:pt modelId="{45CEC1A2-2A71-491D-8C43-9C09EAD4C06B}" type="pres">
      <dgm:prSet presAssocID="{EAB9282E-C4EE-4389-A77F-DAAC3324C520}" presName="parentLin" presStyleCnt="0"/>
      <dgm:spPr/>
      <dgm:t>
        <a:bodyPr/>
        <a:lstStyle/>
        <a:p>
          <a:endParaRPr lang="ru-RU"/>
        </a:p>
      </dgm:t>
    </dgm:pt>
    <dgm:pt modelId="{84FC48A7-5BC1-4B90-B5FC-FF1C3C303F7B}" type="pres">
      <dgm:prSet presAssocID="{EAB9282E-C4EE-4389-A77F-DAAC3324C52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C17965D-C812-47A6-B0C0-67BBCE80C805}" type="pres">
      <dgm:prSet presAssocID="{EAB9282E-C4EE-4389-A77F-DAAC3324C520}" presName="parentText" presStyleLbl="node1" presStyleIdx="2" presStyleCnt="3" custScaleX="73333" custScaleY="289214" custLinFactX="-1501" custLinFactNeighborX="-100000" custLinFactNeighborY="-921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E8472-AB6B-4046-B1E7-9C41B0D86EA9}" type="pres">
      <dgm:prSet presAssocID="{EAB9282E-C4EE-4389-A77F-DAAC3324C520}" presName="negativeSpace" presStyleCnt="0"/>
      <dgm:spPr/>
      <dgm:t>
        <a:bodyPr/>
        <a:lstStyle/>
        <a:p>
          <a:endParaRPr lang="ru-RU"/>
        </a:p>
      </dgm:t>
    </dgm:pt>
    <dgm:pt modelId="{E3FED17D-67C8-4F05-AF17-6044F11AD398}" type="pres">
      <dgm:prSet presAssocID="{EAB9282E-C4EE-4389-A77F-DAAC3324C520}" presName="childText" presStyleLbl="conFgAcc1" presStyleIdx="2" presStyleCnt="3" custLinFactY="-100000" custLinFactNeighborY="-180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5D2DFD-D264-41C0-87AF-8BAE1FAEDB22}" type="presOf" srcId="{EAB9282E-C4EE-4389-A77F-DAAC3324C520}" destId="{AC17965D-C812-47A6-B0C0-67BBCE80C805}" srcOrd="1" destOrd="0" presId="urn:microsoft.com/office/officeart/2005/8/layout/list1"/>
    <dgm:cxn modelId="{EF88E743-C6C2-4472-84BA-A3BD55579C86}" type="presOf" srcId="{20B5CBA6-7063-4EDA-B092-97BB5A4AC23B}" destId="{6EA1B5F0-1A7D-4767-B707-1E1C05595BB7}" srcOrd="0" destOrd="0" presId="urn:microsoft.com/office/officeart/2005/8/layout/list1"/>
    <dgm:cxn modelId="{36360DF5-139C-4C94-B75D-7C26F9B613CC}" type="presOf" srcId="{CB6C9CC7-B82C-426B-AB20-6C9D03E31540}" destId="{BC158C3D-395E-4610-ADC8-67E1A4D38314}" srcOrd="1" destOrd="0" presId="urn:microsoft.com/office/officeart/2005/8/layout/list1"/>
    <dgm:cxn modelId="{71AFFD1E-CBFF-48E2-A04F-6B707DD8F6FD}" srcId="{20B5CBA6-7063-4EDA-B092-97BB5A4AC23B}" destId="{D08106A0-9F86-4817-B672-2F18B37FE0A5}" srcOrd="1" destOrd="0" parTransId="{2C95B152-E36D-4BB0-8134-B68344F38E0A}" sibTransId="{9EE74E8E-DB06-43D4-8078-246D1D210C67}"/>
    <dgm:cxn modelId="{AB85ADCA-60AC-48E0-89C0-5CFE9874235F}" type="presOf" srcId="{D08106A0-9F86-4817-B672-2F18B37FE0A5}" destId="{C7D7C8E7-F35C-4040-81B7-D7C3CC013A70}" srcOrd="0" destOrd="0" presId="urn:microsoft.com/office/officeart/2005/8/layout/list1"/>
    <dgm:cxn modelId="{150F9BB8-1DA5-4F14-B49F-0DED49E7AEFB}" srcId="{20B5CBA6-7063-4EDA-B092-97BB5A4AC23B}" destId="{EAB9282E-C4EE-4389-A77F-DAAC3324C520}" srcOrd="2" destOrd="0" parTransId="{51E5C9DB-A12E-4409-837A-418314FAF066}" sibTransId="{9806ED0B-5C06-4CEB-8C21-4332D1D1D761}"/>
    <dgm:cxn modelId="{B9D5B92B-D29D-44CC-A74D-52237CD79B06}" srcId="{20B5CBA6-7063-4EDA-B092-97BB5A4AC23B}" destId="{CB6C9CC7-B82C-426B-AB20-6C9D03E31540}" srcOrd="0" destOrd="0" parTransId="{312628AB-9130-4586-976C-168A158F80CD}" sibTransId="{D76243F1-A7B4-4B93-9C8F-674F65ADC75D}"/>
    <dgm:cxn modelId="{4CA9C060-AE15-45F8-A6DC-92DE9DD5B0B0}" type="presOf" srcId="{CB6C9CC7-B82C-426B-AB20-6C9D03E31540}" destId="{E5438F10-85DF-4A55-A434-4B3800313B9C}" srcOrd="0" destOrd="0" presId="urn:microsoft.com/office/officeart/2005/8/layout/list1"/>
    <dgm:cxn modelId="{92D3F2A0-9423-46A2-AE49-3450AD4F1E1F}" type="presOf" srcId="{EAB9282E-C4EE-4389-A77F-DAAC3324C520}" destId="{84FC48A7-5BC1-4B90-B5FC-FF1C3C303F7B}" srcOrd="0" destOrd="0" presId="urn:microsoft.com/office/officeart/2005/8/layout/list1"/>
    <dgm:cxn modelId="{FD3CC213-00A0-4203-9602-89EDC1B931B2}" type="presOf" srcId="{D08106A0-9F86-4817-B672-2F18B37FE0A5}" destId="{56615FE6-E4C1-4EC7-8886-D81949F27575}" srcOrd="1" destOrd="0" presId="urn:microsoft.com/office/officeart/2005/8/layout/list1"/>
    <dgm:cxn modelId="{4934EC28-565F-4F18-97E8-EC85011E5962}" type="presParOf" srcId="{6EA1B5F0-1A7D-4767-B707-1E1C05595BB7}" destId="{C4FFBA3D-68F1-47F9-9062-E6340F20946B}" srcOrd="0" destOrd="0" presId="urn:microsoft.com/office/officeart/2005/8/layout/list1"/>
    <dgm:cxn modelId="{36585E23-FED2-4735-8CD3-661B7D8460D9}" type="presParOf" srcId="{C4FFBA3D-68F1-47F9-9062-E6340F20946B}" destId="{E5438F10-85DF-4A55-A434-4B3800313B9C}" srcOrd="0" destOrd="0" presId="urn:microsoft.com/office/officeart/2005/8/layout/list1"/>
    <dgm:cxn modelId="{DA8F292D-5130-4427-A51D-6D5E9D2CBA47}" type="presParOf" srcId="{C4FFBA3D-68F1-47F9-9062-E6340F20946B}" destId="{BC158C3D-395E-4610-ADC8-67E1A4D38314}" srcOrd="1" destOrd="0" presId="urn:microsoft.com/office/officeart/2005/8/layout/list1"/>
    <dgm:cxn modelId="{09C7C09A-239B-4579-854A-6D4F2B43D95E}" type="presParOf" srcId="{6EA1B5F0-1A7D-4767-B707-1E1C05595BB7}" destId="{6E22AD9F-2853-4637-BC96-9BF1F51229A5}" srcOrd="1" destOrd="0" presId="urn:microsoft.com/office/officeart/2005/8/layout/list1"/>
    <dgm:cxn modelId="{86EF7858-1A2C-4F5C-8FC6-E8A343079B3E}" type="presParOf" srcId="{6EA1B5F0-1A7D-4767-B707-1E1C05595BB7}" destId="{845DBBE3-87CA-4721-A422-E205A5550ED3}" srcOrd="2" destOrd="0" presId="urn:microsoft.com/office/officeart/2005/8/layout/list1"/>
    <dgm:cxn modelId="{21101116-0EF4-45C1-BF68-A83C6C436D6C}" type="presParOf" srcId="{6EA1B5F0-1A7D-4767-B707-1E1C05595BB7}" destId="{D6E32A67-4D12-4E05-B259-A79A4669E1DF}" srcOrd="3" destOrd="0" presId="urn:microsoft.com/office/officeart/2005/8/layout/list1"/>
    <dgm:cxn modelId="{DF3EF290-6DD1-40DB-9836-8545968F2D99}" type="presParOf" srcId="{6EA1B5F0-1A7D-4767-B707-1E1C05595BB7}" destId="{C9523835-408A-4F75-A590-DECFEF454FB2}" srcOrd="4" destOrd="0" presId="urn:microsoft.com/office/officeart/2005/8/layout/list1"/>
    <dgm:cxn modelId="{271B0579-41F7-49E0-BAEF-4711234D89FF}" type="presParOf" srcId="{C9523835-408A-4F75-A590-DECFEF454FB2}" destId="{C7D7C8E7-F35C-4040-81B7-D7C3CC013A70}" srcOrd="0" destOrd="0" presId="urn:microsoft.com/office/officeart/2005/8/layout/list1"/>
    <dgm:cxn modelId="{25BB51CC-218D-43F2-A95F-13A761FC965E}" type="presParOf" srcId="{C9523835-408A-4F75-A590-DECFEF454FB2}" destId="{56615FE6-E4C1-4EC7-8886-D81949F27575}" srcOrd="1" destOrd="0" presId="urn:microsoft.com/office/officeart/2005/8/layout/list1"/>
    <dgm:cxn modelId="{7AA225FE-4072-4834-94C3-E001A82D4CBE}" type="presParOf" srcId="{6EA1B5F0-1A7D-4767-B707-1E1C05595BB7}" destId="{0D0971BE-2B47-4A27-8289-E18ABF42C4D9}" srcOrd="5" destOrd="0" presId="urn:microsoft.com/office/officeart/2005/8/layout/list1"/>
    <dgm:cxn modelId="{848D972B-227D-4CA3-A2FF-D32B31400033}" type="presParOf" srcId="{6EA1B5F0-1A7D-4767-B707-1E1C05595BB7}" destId="{030D847A-20CE-41DE-B705-70E038E56980}" srcOrd="6" destOrd="0" presId="urn:microsoft.com/office/officeart/2005/8/layout/list1"/>
    <dgm:cxn modelId="{CF71E6A9-8AE0-4C05-AD53-8B17FD3C1815}" type="presParOf" srcId="{6EA1B5F0-1A7D-4767-B707-1E1C05595BB7}" destId="{91C996C1-DC6D-41D4-BCE4-334C12EDC3F6}" srcOrd="7" destOrd="0" presId="urn:microsoft.com/office/officeart/2005/8/layout/list1"/>
    <dgm:cxn modelId="{8EE3E74A-F1B0-4911-8A6F-3C41494D6C84}" type="presParOf" srcId="{6EA1B5F0-1A7D-4767-B707-1E1C05595BB7}" destId="{45CEC1A2-2A71-491D-8C43-9C09EAD4C06B}" srcOrd="8" destOrd="0" presId="urn:microsoft.com/office/officeart/2005/8/layout/list1"/>
    <dgm:cxn modelId="{ABD742ED-AD6B-45F4-A0B0-15C55599D5D7}" type="presParOf" srcId="{45CEC1A2-2A71-491D-8C43-9C09EAD4C06B}" destId="{84FC48A7-5BC1-4B90-B5FC-FF1C3C303F7B}" srcOrd="0" destOrd="0" presId="urn:microsoft.com/office/officeart/2005/8/layout/list1"/>
    <dgm:cxn modelId="{E431AF84-73C3-4E79-AB5B-D2970234851F}" type="presParOf" srcId="{45CEC1A2-2A71-491D-8C43-9C09EAD4C06B}" destId="{AC17965D-C812-47A6-B0C0-67BBCE80C805}" srcOrd="1" destOrd="0" presId="urn:microsoft.com/office/officeart/2005/8/layout/list1"/>
    <dgm:cxn modelId="{39C5ABA1-F1AE-41BA-86FD-879BBB8F65F2}" type="presParOf" srcId="{6EA1B5F0-1A7D-4767-B707-1E1C05595BB7}" destId="{406E8472-AB6B-4046-B1E7-9C41B0D86EA9}" srcOrd="9" destOrd="0" presId="urn:microsoft.com/office/officeart/2005/8/layout/list1"/>
    <dgm:cxn modelId="{998F9ED9-EFB8-4DE4-90B2-9D5C6EEAAB53}" type="presParOf" srcId="{6EA1B5F0-1A7D-4767-B707-1E1C05595BB7}" destId="{E3FED17D-67C8-4F05-AF17-6044F11AD39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DBBE3-87CA-4721-A422-E205A5550ED3}">
      <dsp:nvSpPr>
        <dsp:cNvPr id="0" name=""/>
        <dsp:cNvSpPr/>
      </dsp:nvSpPr>
      <dsp:spPr>
        <a:xfrm>
          <a:off x="0" y="853645"/>
          <a:ext cx="5756912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158C3D-395E-4610-ADC8-67E1A4D38314}">
      <dsp:nvSpPr>
        <dsp:cNvPr id="0" name=""/>
        <dsp:cNvSpPr/>
      </dsp:nvSpPr>
      <dsp:spPr>
        <a:xfrm>
          <a:off x="0" y="310469"/>
          <a:ext cx="2913747" cy="1037963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318" tIns="0" rIns="15231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n-lt"/>
            </a:rPr>
            <a:t>обеспечивать развитие предметной компетенции обучающихся и креативного мышления;</a:t>
          </a:r>
          <a:endParaRPr lang="ru-RU" sz="1200" kern="1200" dirty="0">
            <a:latin typeface="+mn-lt"/>
          </a:endParaRPr>
        </a:p>
      </dsp:txBody>
      <dsp:txXfrm>
        <a:off x="50669" y="361138"/>
        <a:ext cx="2812409" cy="936625"/>
      </dsp:txXfrm>
    </dsp:sp>
    <dsp:sp modelId="{030D847A-20CE-41DE-B705-70E038E56980}">
      <dsp:nvSpPr>
        <dsp:cNvPr id="0" name=""/>
        <dsp:cNvSpPr/>
      </dsp:nvSpPr>
      <dsp:spPr>
        <a:xfrm>
          <a:off x="0" y="2038119"/>
          <a:ext cx="5756912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615FE6-E4C1-4EC7-8886-D81949F27575}">
      <dsp:nvSpPr>
        <dsp:cNvPr id="0" name=""/>
        <dsp:cNvSpPr/>
      </dsp:nvSpPr>
      <dsp:spPr>
        <a:xfrm>
          <a:off x="2941195" y="1213217"/>
          <a:ext cx="2815716" cy="127988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318" tIns="0" rIns="15231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n-lt"/>
            </a:rPr>
            <a:t>повышение мотивации, качества знания, развитие конкурентоспособности, а так же предметной и коммуникативной компетентности;</a:t>
          </a:r>
          <a:endParaRPr lang="ru-RU" sz="1200" kern="1200" dirty="0">
            <a:latin typeface="+mn-lt"/>
          </a:endParaRPr>
        </a:p>
      </dsp:txBody>
      <dsp:txXfrm>
        <a:off x="3003674" y="1275696"/>
        <a:ext cx="2690758" cy="1154923"/>
      </dsp:txXfrm>
    </dsp:sp>
    <dsp:sp modelId="{E3FED17D-67C8-4F05-AF17-6044F11AD398}">
      <dsp:nvSpPr>
        <dsp:cNvPr id="0" name=""/>
        <dsp:cNvSpPr/>
      </dsp:nvSpPr>
      <dsp:spPr>
        <a:xfrm>
          <a:off x="0" y="3116452"/>
          <a:ext cx="5756912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17965D-C812-47A6-B0C0-67BBCE80C805}">
      <dsp:nvSpPr>
        <dsp:cNvPr id="0" name=""/>
        <dsp:cNvSpPr/>
      </dsp:nvSpPr>
      <dsp:spPr>
        <a:xfrm>
          <a:off x="0" y="2517942"/>
          <a:ext cx="2952315" cy="110988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318" tIns="0" rIns="15231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n-lt"/>
            </a:rPr>
            <a:t>выявление причины когнитивных затруднений и их коррекции, заинтересованности в конечном результате;</a:t>
          </a:r>
          <a:endParaRPr lang="ru-RU" sz="1800" kern="1200" dirty="0">
            <a:latin typeface="+mn-lt"/>
          </a:endParaRPr>
        </a:p>
      </dsp:txBody>
      <dsp:txXfrm>
        <a:off x="54180" y="2572122"/>
        <a:ext cx="2843955" cy="1001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25A1-6B46-452B-B665-94057B2EE94F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3504-E7FD-48DA-A633-2C6A3F08D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729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25A1-6B46-452B-B665-94057B2EE94F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3504-E7FD-48DA-A633-2C6A3F08D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956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25A1-6B46-452B-B665-94057B2EE94F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3504-E7FD-48DA-A633-2C6A3F08D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06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25A1-6B46-452B-B665-94057B2EE94F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3504-E7FD-48DA-A633-2C6A3F08D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30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25A1-6B46-452B-B665-94057B2EE94F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3504-E7FD-48DA-A633-2C6A3F08D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59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25A1-6B46-452B-B665-94057B2EE94F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3504-E7FD-48DA-A633-2C6A3F08D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45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25A1-6B46-452B-B665-94057B2EE94F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3504-E7FD-48DA-A633-2C6A3F08D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75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25A1-6B46-452B-B665-94057B2EE94F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3504-E7FD-48DA-A633-2C6A3F08D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94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25A1-6B46-452B-B665-94057B2EE94F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3504-E7FD-48DA-A633-2C6A3F08D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03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25A1-6B46-452B-B665-94057B2EE94F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3504-E7FD-48DA-A633-2C6A3F08D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41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25A1-6B46-452B-B665-94057B2EE94F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3504-E7FD-48DA-A633-2C6A3F08D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35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725A1-6B46-452B-B665-94057B2EE94F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43504-E7FD-48DA-A633-2C6A3F08D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10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sel.ly/" TargetMode="External"/><Relationship Id="rId7" Type="http://schemas.openxmlformats.org/officeDocument/2006/relationships/image" Target="../media/image29.png"/><Relationship Id="rId2" Type="http://schemas.openxmlformats.org/officeDocument/2006/relationships/hyperlink" Target="http://www.easel.l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s://www.mindmeister.com/folder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ourclass168nn.wixsite.com/teach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infourok.ru/go.html?href=http://makeyourphoto.ru/sozdanie-infografiki-aktualnost/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infourok.ru/go.html?href=https://www.meteor-city.top/infographica-v-shko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fourok.ru/go.html?href=http://wreferat.baza-referat.ru" TargetMode="External"/><Relationship Id="rId5" Type="http://schemas.openxmlformats.org/officeDocument/2006/relationships/hyperlink" Target="https://infourok.ru/go.html?href=https://www.bibliofond.ru/view.aspx?id=663536" TargetMode="External"/><Relationship Id="rId4" Type="http://schemas.openxmlformats.org/officeDocument/2006/relationships/hyperlink" Target="https://infourok.ru/go.html?href=https://pandia.ru/text/78/281/25928.ph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803572" cy="60960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ПРЕДСТАВЛЕНИЕ ИННОВАЦИОННОГО ОПЫТА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513119"/>
            <a:ext cx="3108960" cy="4355869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839787" y="1513119"/>
            <a:ext cx="7572693" cy="4355869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just"/>
            <a:r>
              <a:rPr lang="ru-RU" sz="4800" b="1" dirty="0" smtClean="0">
                <a:solidFill>
                  <a:srgbClr val="002060"/>
                </a:solidFill>
                <a:latin typeface="+mj-lt"/>
                <a:ea typeface="BatangChe" pitchFamily="49" charset="-127"/>
              </a:rPr>
              <a:t>ИСПОЛЬЗОВАНИЕ ИНФОГРАФИКИ НА УРОКАХ  ИНФОРМАТИКИ В ОСНОВНОЙ И СТАРШЕЙ ШКОЛЕ</a:t>
            </a:r>
            <a:endParaRPr lang="ru-RU" sz="48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9787" y="5992141"/>
            <a:ext cx="10803573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Загороднюк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Юлия Александровна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Учитель информатики МБОУ «Школа №168 имени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И.И.Лабузы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»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571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2537" t="12695" r="14522" b="16992"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492" y="5040727"/>
            <a:ext cx="7827818" cy="18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5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ВАРИАНТ 2. СОЗДАНИЕ ИНФОГРАФИКИ ПОД РУКОВОДСТВОМ УЧИТЕЛЯ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4020" y="1690687"/>
            <a:ext cx="4395597" cy="8545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3090940" cy="8545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680075"/>
            <a:ext cx="3645724" cy="34506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3924" y="2545266"/>
            <a:ext cx="6925656" cy="41456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6253" y="1690687"/>
            <a:ext cx="2161008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04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478" y="154983"/>
            <a:ext cx="8927023" cy="82141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Работа учащихся 7 класса. Разработка плана работы с презентацией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4468"/>
            <a:ext cx="12192000" cy="5693532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1132697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7906"/>
            <a:ext cx="12192000" cy="56673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781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Работа 8 класса. Разработка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интелект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– карты Для чего нужен классный блог?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114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18" y="230189"/>
            <a:ext cx="3972733" cy="6785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202" y="-12860"/>
            <a:ext cx="509669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11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254" y="110837"/>
            <a:ext cx="9251197" cy="123697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ПРОГРАММНОЕ ОБЕСПЕЧЕНИЕ 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511444" y="1192884"/>
            <a:ext cx="4240665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онлайн-сервис 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hlinkClick r:id="rId2"/>
              </a:rPr>
              <a:t>Easel.ly</a:t>
            </a:r>
            <a:r>
              <a:rPr lang="ru-RU" b="1" dirty="0" smtClean="0"/>
              <a:t> </a:t>
            </a:r>
            <a:r>
              <a:rPr lang="ru-RU" b="1" dirty="0"/>
              <a:t>(</a:t>
            </a:r>
            <a:r>
              <a:rPr lang="ru-RU" b="1" dirty="0">
                <a:hlinkClick r:id="rId3"/>
              </a:rPr>
              <a:t>https://</a:t>
            </a:r>
            <a:r>
              <a:rPr lang="ru-RU" b="1" dirty="0" smtClean="0">
                <a:hlinkClick r:id="rId3"/>
              </a:rPr>
              <a:t>www.easel.ly</a:t>
            </a:r>
            <a:r>
              <a:rPr lang="en-US" b="1" dirty="0" smtClean="0"/>
              <a:t>)</a:t>
            </a:r>
          </a:p>
          <a:p>
            <a:r>
              <a:rPr lang="ru-RU" b="1" dirty="0" smtClean="0">
                <a:hlinkClick r:id="rId4"/>
              </a:rPr>
              <a:t>М</a:t>
            </a:r>
            <a:r>
              <a:rPr lang="en-US" b="1" dirty="0" smtClean="0">
                <a:hlinkClick r:id="rId4"/>
              </a:rPr>
              <a:t>indmeister.com https://www.mindmeister.com/folders</a:t>
            </a:r>
            <a:endParaRPr lang="ru-RU" b="1" dirty="0"/>
          </a:p>
        </p:txBody>
      </p:sp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7370617" y="1454727"/>
            <a:ext cx="3368981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Программа на локальном компьютере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EdrawMax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6" descr="Диаграмма сет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94771" y="2485810"/>
            <a:ext cx="50006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/>
          <a:srcRect t="4167" r="6248" b="5208"/>
          <a:stretch>
            <a:fillRect/>
          </a:stretch>
        </p:blipFill>
        <p:spPr bwMode="auto">
          <a:xfrm>
            <a:off x="342254" y="4800798"/>
            <a:ext cx="3856899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0703" y="2485810"/>
            <a:ext cx="3925453" cy="220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56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РЕЗУЛЬТАТИВНОСТЬ ОПЫТА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39634244"/>
              </p:ext>
            </p:extLst>
          </p:nvPr>
        </p:nvGraphicFramePr>
        <p:xfrm>
          <a:off x="6437014" y="1825625"/>
          <a:ext cx="5513560" cy="430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81964172"/>
              </p:ext>
            </p:extLst>
          </p:nvPr>
        </p:nvGraphicFramePr>
        <p:xfrm>
          <a:off x="236483" y="2322548"/>
          <a:ext cx="5756912" cy="425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36482" y="1321806"/>
            <a:ext cx="5440041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Опыт работы показал, что использование теоретически обоснованного инновационного метода интеллект-карт на уроках информатики и ИКТ даёт возможность: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269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389244" cy="79234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ВОЗМОЖНОСТИ ОПЫТА ДЛЯ ОБУЧАЮЩИХСЯ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1430" y="1157468"/>
            <a:ext cx="6569597" cy="532435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Позволяет обучающимся формировать:</a:t>
            </a:r>
          </a:p>
          <a:p>
            <a:pPr marL="0" indent="0" algn="just">
              <a:buNone/>
            </a:pP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общеучебные умения и навыки, связанные с восприятием, переработкой и обменом информацией; 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улучшать все виды памяти; 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развивать, интеллект, пространственное мышление, уверенность в своих силах и способностях, познавательную активность;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мыслить по-новому, естественно, творчески и непринужденно, максимально используя оба полушария головного мозга;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повышать результативность; самостоятельно выявлять слабые места в знании учебного предмета, проводить работу над ошибками.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6107" y="4157864"/>
            <a:ext cx="2645893" cy="2523963"/>
          </a:xfrm>
          <a:prstGeom prst="rect">
            <a:avLst/>
          </a:prstGeom>
        </p:spPr>
      </p:pic>
      <p:pic>
        <p:nvPicPr>
          <p:cNvPr id="5" name="Picture 5" descr="https://cf.ppt-online.org/files2/slide/j/j1cAdW9wS7REFJb2VZvnHtql0rfphUkoOGTKyI3ND/slide-0.jpg"/>
          <p:cNvPicPr>
            <a:picLocks noChangeAspect="1" noChangeArrowheads="1"/>
          </p:cNvPicPr>
          <p:nvPr/>
        </p:nvPicPr>
        <p:blipFill>
          <a:blip r:embed="rId3" cstate="print"/>
          <a:srcRect l="8447" t="25424" r="58594" b="19817"/>
          <a:stretch>
            <a:fillRect/>
          </a:stretch>
        </p:blipFill>
        <p:spPr bwMode="auto">
          <a:xfrm>
            <a:off x="10429658" y="1157468"/>
            <a:ext cx="1595570" cy="198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3498" y="2913265"/>
            <a:ext cx="2626947" cy="147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97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РАСПРОСТРАНЕНИЕ ОПЫТА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825625"/>
            <a:ext cx="7218680" cy="47275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Публикация на личном сайте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https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hlinkClick r:id="rId2"/>
              </a:rPr>
              <a:t>://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ourclass168nn.wixsite.com/teacher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Выступление на педагогическом совете МБОУ «Школа №168 имени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И.И.Лабузы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» (Тема педагогического совета : Системно – деятельности подход в формирование функциональной грамотности учащихся)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Выступление на Методическом объединение учителей-предметников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МБОУ «Школа №168 имени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И.И.Лабузы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»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с вопросом межпредметного использования инфографики в обучение при составление опорных конспектов на биологии, химии, математики , физики, а так же лент времени на истории.</a:t>
            </a:r>
          </a:p>
          <a:p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720" y="185196"/>
            <a:ext cx="3630235" cy="25869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20" y="3708399"/>
            <a:ext cx="3596559" cy="221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0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552" y="457200"/>
            <a:ext cx="4697205" cy="70658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СТАНОВЛЕНИЕ ОПЫТА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71308" y="955963"/>
            <a:ext cx="5384079" cy="59020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В условиях непрерывного информационного потока появилась проблема, связанная с необходимостью анализа большого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количества текстовой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информации и эффективностью её усвоения, которую должен освоить обучающийся.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Возникла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потребность в новых эффективных средствах предоставления знаний учащимся.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52" y="1733405"/>
            <a:ext cx="4697205" cy="487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61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АКТУАЛЬНОСТЬ ОПЫТА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73969192"/>
              </p:ext>
            </p:extLst>
          </p:nvPr>
        </p:nvGraphicFramePr>
        <p:xfrm>
          <a:off x="838199" y="1496291"/>
          <a:ext cx="10674927" cy="4890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08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3891" y="137249"/>
            <a:ext cx="11422638" cy="6572717"/>
          </a:xfrm>
        </p:spPr>
        <p:txBody>
          <a:bodyPr>
            <a:normAutofit fontScale="90000"/>
          </a:bodyPr>
          <a:lstStyle/>
          <a:p>
            <a:pPr algn="l"/>
            <a:r>
              <a:rPr lang="ru-RU" sz="4400" dirty="0"/>
              <a:t/>
            </a:r>
            <a:br>
              <a:rPr lang="ru-RU" sz="4400" dirty="0"/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Цель опыта  :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изучить понятия инфографика (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интелект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- карты), выявить может ли инфографика являться педагогическим приемом подачи информации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и использоваться в образовательном процессе.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Задачи: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Научиться анализировать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информацию для дальнейшего её преобразования в графический вид;</a:t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Создавать инфографические объекты;</a:t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Использовать инфографику в работе с детьми и привлекать их к самостоятельному созданию инфографики в образовательных целях.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600" b="1" dirty="0"/>
          </a:p>
        </p:txBody>
      </p:sp>
      <p:pic>
        <p:nvPicPr>
          <p:cNvPr id="4" name="Picture 16" descr="https://lh4.googleusercontent.com/-nD3Y--zd2E8/TGt7S0Q9hUI/AAAAAAAAAxg/wZjaPdc316s/s1600/question_mark_per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5913" y="137249"/>
            <a:ext cx="957259" cy="95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gymn5.vitebsk.edu.by/ru/sm.aspx?guid=176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1091" y="2673927"/>
            <a:ext cx="2702081" cy="2484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3805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ТЕОРЕТИЧЕСКАЯ БАЗА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357745"/>
            <a:ext cx="9254924" cy="535239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В ходе работы над изучением теоретического материала были использованные следующие источники:</a:t>
            </a:r>
          </a:p>
          <a:p>
            <a:r>
              <a:rPr lang="ru-RU" dirty="0"/>
              <a:t>Инфографика в школе [Электронный ресурс]. ‒ URL: </a:t>
            </a:r>
            <a:r>
              <a:rPr lang="ru-RU" dirty="0">
                <a:hlinkClick r:id="rId2"/>
              </a:rPr>
              <a:t>https://www.meteor-city.top/infographica-v-shkole</a:t>
            </a:r>
            <a:r>
              <a:rPr lang="ru-RU" dirty="0"/>
              <a:t> (дата обращения: </a:t>
            </a:r>
            <a:r>
              <a:rPr lang="ru-RU" dirty="0" smtClean="0"/>
              <a:t>09.01.2022).</a:t>
            </a:r>
            <a:endParaRPr lang="ru-RU" dirty="0"/>
          </a:p>
          <a:p>
            <a:r>
              <a:rPr lang="ru-RU" dirty="0"/>
              <a:t>Создание инфографики школе [Электронный ресурс]. ‒ URL: </a:t>
            </a:r>
            <a:r>
              <a:rPr lang="ru-RU" dirty="0">
                <a:hlinkClick r:id="rId3"/>
              </a:rPr>
              <a:t>http://makeyourphoto.ru/sozdanie-infografiki-aktualnost/</a:t>
            </a:r>
            <a:r>
              <a:rPr lang="ru-RU" dirty="0"/>
              <a:t>(дата обращения: 09.02.2019).</a:t>
            </a:r>
          </a:p>
          <a:p>
            <a:r>
              <a:rPr lang="ru-RU" dirty="0"/>
              <a:t>Понятие инфографика [Электронный ресурс]. ‒ URL: ru.wikipedia.org (дата обращения: 10.03.2019).</a:t>
            </a:r>
          </a:p>
          <a:p>
            <a:r>
              <a:rPr lang="ru-RU" dirty="0"/>
              <a:t>История и эволюция инфографики [Электронный ресурс]. ‒ URL: </a:t>
            </a:r>
            <a:r>
              <a:rPr lang="ru-RU" dirty="0">
                <a:hlinkClick r:id="rId4"/>
              </a:rPr>
              <a:t>https://pandia.ru/text/78/281/25928.php</a:t>
            </a:r>
            <a:r>
              <a:rPr lang="ru-RU" dirty="0"/>
              <a:t> (дата обращения: </a:t>
            </a:r>
            <a:r>
              <a:rPr lang="ru-RU" dirty="0" smtClean="0"/>
              <a:t>21.01.2022).</a:t>
            </a:r>
            <a:endParaRPr lang="ru-RU" dirty="0"/>
          </a:p>
          <a:p>
            <a:r>
              <a:rPr lang="ru-RU" dirty="0"/>
              <a:t>Инфографика как средство визуальной коммуникации [Электронный ресурс]. ‒ URL: </a:t>
            </a:r>
            <a:r>
              <a:rPr lang="ru-RU" dirty="0">
                <a:hlinkClick r:id="rId5"/>
              </a:rPr>
              <a:t>https://www.bibliofond.ru/view.aspx?id=663536</a:t>
            </a:r>
            <a:r>
              <a:rPr lang="ru-RU" dirty="0"/>
              <a:t> (дата обращения: </a:t>
            </a:r>
            <a:r>
              <a:rPr lang="ru-RU" dirty="0" smtClean="0"/>
              <a:t>11.01.2022).</a:t>
            </a:r>
            <a:endParaRPr lang="ru-RU" dirty="0"/>
          </a:p>
          <a:p>
            <a:r>
              <a:rPr lang="ru-RU" dirty="0"/>
              <a:t>База реферат [Электронный ресурс]. ‒ URL: </a:t>
            </a:r>
            <a:r>
              <a:rPr lang="ru-RU" dirty="0">
                <a:hlinkClick r:id="rId6"/>
              </a:rPr>
              <a:t>http://wreferat.baza-referat.ru</a:t>
            </a:r>
            <a:r>
              <a:rPr lang="ru-RU" dirty="0"/>
              <a:t> (дата обращения: 14.03.2019</a:t>
            </a:r>
            <a:r>
              <a:rPr lang="ru-RU" dirty="0" smtClean="0"/>
              <a:t>).</a:t>
            </a:r>
          </a:p>
          <a:p>
            <a:r>
              <a:rPr lang="ru-RU" dirty="0" err="1" smtClean="0"/>
              <a:t>Аббасов</a:t>
            </a:r>
            <a:r>
              <a:rPr lang="ru-RU" dirty="0" smtClean="0"/>
              <a:t> И. Визуальное восприятие [Текст]: учебное пособие / И. </a:t>
            </a:r>
            <a:r>
              <a:rPr lang="ru-RU" dirty="0" err="1" smtClean="0"/>
              <a:t>Аббасов</a:t>
            </a:r>
            <a:r>
              <a:rPr lang="ru-RU" dirty="0" smtClean="0"/>
              <a:t>. — Москва: ДМК Пресс, 2016. — 136 с. 2. </a:t>
            </a:r>
          </a:p>
          <a:p>
            <a:r>
              <a:rPr lang="ru-RU" dirty="0" err="1" smtClean="0"/>
              <a:t>Артюхин</a:t>
            </a:r>
            <a:r>
              <a:rPr lang="ru-RU" dirty="0" smtClean="0"/>
              <a:t> В. В. Статистическая графика и инфографика: области применения, актуальные проблемы и критерии оценки [Электронный ресурс]. — Режим доступа: https://www.litres.ru/v-v-artuhin/statisticheskaya-grafika-iinfografika-oblasti-primeneniya-aktualnye-problemy-i-kriterii-ocenki/ (дата обращения: 20.11.2021).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559637" y="222823"/>
            <a:ext cx="2348345" cy="84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cdn1.vectorstock.com/i/1000x1000/30/40/school-infographics-template-vector-10293040.jpg"/>
          <p:cNvPicPr>
            <a:picLocks noChangeAspect="1" noChangeArrowheads="1"/>
          </p:cNvPicPr>
          <p:nvPr/>
        </p:nvPicPr>
        <p:blipFill>
          <a:blip r:embed="rId8"/>
          <a:srcRect t="36111" r="84088" b="46528"/>
          <a:stretch>
            <a:fillRect/>
          </a:stretch>
        </p:blipFill>
        <p:spPr bwMode="auto">
          <a:xfrm>
            <a:off x="10264908" y="3971717"/>
            <a:ext cx="1643074" cy="2738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0911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00" y="374073"/>
            <a:ext cx="8765716" cy="6483927"/>
          </a:xfrm>
          <a:prstGeom prst="rect">
            <a:avLst/>
          </a:prstGeom>
        </p:spPr>
      </p:pic>
      <p:pic>
        <p:nvPicPr>
          <p:cNvPr id="6" name="Picture 16" descr="https://lh4.googleusercontent.com/-nD3Y--zd2E8/TGt7S0Q9hUI/AAAAAAAAAxg/wZjaPdc316s/s1600/question_mark_person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68856" y="3772197"/>
            <a:ext cx="3382562" cy="308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8856" y="1856509"/>
            <a:ext cx="3382562" cy="196077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Что такое инфографика?</a:t>
            </a:r>
            <a:endParaRPr lang="ru-RU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732074" y="374073"/>
            <a:ext cx="309970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3200" b="1" dirty="0">
                <a:solidFill>
                  <a:srgbClr val="00467A"/>
                </a:solidFill>
                <a:latin typeface="+mj-lt"/>
                <a:ea typeface="Arial" pitchFamily="34" charset="0"/>
                <a:cs typeface="Times New Roman" pitchFamily="18" charset="0"/>
              </a:rPr>
              <a:t>Инфографика</a:t>
            </a:r>
            <a:r>
              <a:rPr lang="ru-RU" sz="3200" b="1" i="1" dirty="0">
                <a:solidFill>
                  <a:srgbClr val="00467A"/>
                </a:solidFill>
                <a:latin typeface="+mj-lt"/>
                <a:ea typeface="Arial" pitchFamily="34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itchFamily="34" charset="0"/>
                <a:cs typeface="Times New Roman" pitchFamily="18" charset="0"/>
              </a:rPr>
              <a:t>– это способ передачи какой-либо идеи, основанный на иллюстративном сопровождении какой-либо информации, представленной в виде сведений или данных, часто количественных.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2988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720436"/>
            <a:ext cx="10515600" cy="66743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При использовании инфографики выделяют </a:t>
            </a:r>
            <a:br>
              <a:rPr lang="ru-RU" sz="4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следующие направления:</a:t>
            </a:r>
            <a:r>
              <a:rPr lang="ru-RU" b="1" dirty="0">
                <a:solidFill>
                  <a:srgbClr val="004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004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11" name="Объект 8"/>
          <p:cNvSpPr txBox="1">
            <a:spLocks/>
          </p:cNvSpPr>
          <p:nvPr/>
        </p:nvSpPr>
        <p:spPr>
          <a:xfrm>
            <a:off x="5001491" y="3034145"/>
            <a:ext cx="755070" cy="137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12" name="Объект 8"/>
          <p:cNvSpPr txBox="1">
            <a:spLocks/>
          </p:cNvSpPr>
          <p:nvPr/>
        </p:nvSpPr>
        <p:spPr>
          <a:xfrm>
            <a:off x="1752598" y="3657601"/>
            <a:ext cx="2909453" cy="1510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latin typeface="+mn-lt"/>
              </a:rPr>
              <a:t>организация целенаправленного восприятия информации;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3" name="Объект 8"/>
          <p:cNvSpPr txBox="1">
            <a:spLocks/>
          </p:cNvSpPr>
          <p:nvPr/>
        </p:nvSpPr>
        <p:spPr>
          <a:xfrm>
            <a:off x="990598" y="2195433"/>
            <a:ext cx="3370087" cy="126103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600" dirty="0" smtClean="0">
                <a:latin typeface="+mn-lt"/>
              </a:rPr>
              <a:t>формирование навыков функционального чтения</a:t>
            </a:r>
            <a:r>
              <a:rPr lang="en-US" sz="3600" dirty="0" smtClean="0">
                <a:latin typeface="+mn-lt"/>
              </a:rPr>
              <a:t>;</a:t>
            </a:r>
            <a:r>
              <a:rPr lang="ru-RU" sz="3600" dirty="0" smtClean="0">
                <a:latin typeface="+mn-lt"/>
              </a:rPr>
              <a:t> </a:t>
            </a:r>
          </a:p>
          <a:p>
            <a:endParaRPr lang="ru-RU" dirty="0"/>
          </a:p>
        </p:txBody>
      </p:sp>
      <p:sp>
        <p:nvSpPr>
          <p:cNvPr id="14" name="Объект 8"/>
          <p:cNvSpPr txBox="1">
            <a:spLocks/>
          </p:cNvSpPr>
          <p:nvPr/>
        </p:nvSpPr>
        <p:spPr>
          <a:xfrm>
            <a:off x="4461164" y="2479965"/>
            <a:ext cx="3955472" cy="1177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latin typeface="+mn-lt"/>
              </a:rPr>
              <a:t>запоминание информации с опорой на графические образы;</a:t>
            </a:r>
          </a:p>
        </p:txBody>
      </p:sp>
      <p:sp>
        <p:nvSpPr>
          <p:cNvPr id="15" name="Объект 8"/>
          <p:cNvSpPr txBox="1">
            <a:spLocks/>
          </p:cNvSpPr>
          <p:nvPr/>
        </p:nvSpPr>
        <p:spPr>
          <a:xfrm>
            <a:off x="9324109" y="3034145"/>
            <a:ext cx="2029691" cy="16625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latin typeface="+mn-lt"/>
              </a:rPr>
              <a:t>отображение важных для понимания сторон изучаемого материала;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6" name="Объект 8"/>
          <p:cNvSpPr txBox="1">
            <a:spLocks/>
          </p:cNvSpPr>
          <p:nvPr/>
        </p:nvSpPr>
        <p:spPr>
          <a:xfrm>
            <a:off x="6096000" y="4264025"/>
            <a:ext cx="2320636" cy="12362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dirty="0" smtClean="0">
                <a:cs typeface="Arial" pitchFamily="34" charset="0"/>
              </a:rPr>
              <a:t>способ обработки данных исследований;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8" name="Объект 8"/>
          <p:cNvSpPr txBox="1">
            <a:spLocks/>
          </p:cNvSpPr>
          <p:nvPr/>
        </p:nvSpPr>
        <p:spPr>
          <a:xfrm>
            <a:off x="1752600" y="2740025"/>
            <a:ext cx="2320636" cy="1236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289" y="1272557"/>
            <a:ext cx="2556166" cy="92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 descr="https://tickikids.ams3.cdn.digitaloceanspaces.com/z1.cache/gallery/activities/15914/image_5aa599f6ee7806.858945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1603" y="1283724"/>
            <a:ext cx="14975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 descr="https://ph0.qna.center/storage/photos/monoblain/1616602.png"/>
          <p:cNvPicPr>
            <a:picLocks noChangeAspect="1" noChangeArrowheads="1"/>
          </p:cNvPicPr>
          <p:nvPr/>
        </p:nvPicPr>
        <p:blipFill>
          <a:blip r:embed="rId4"/>
          <a:srcRect t="9685" r="2130" b="18221"/>
          <a:stretch>
            <a:fillRect/>
          </a:stretch>
        </p:blipFill>
        <p:spPr bwMode="auto">
          <a:xfrm>
            <a:off x="9324109" y="1272556"/>
            <a:ext cx="2029691" cy="136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 descr="https://cf.ppt-online.org/files2/slide/j/j1cAdW9wS7REFJb2VZvnHtql0rfphUkoOGTKyI3ND/slide-0.jpg"/>
          <p:cNvPicPr>
            <a:picLocks noChangeAspect="1" noChangeArrowheads="1"/>
          </p:cNvPicPr>
          <p:nvPr/>
        </p:nvPicPr>
        <p:blipFill>
          <a:blip r:embed="rId5" cstate="print"/>
          <a:srcRect l="8447" t="25424" r="58594" b="19817"/>
          <a:stretch>
            <a:fillRect/>
          </a:stretch>
        </p:blipFill>
        <p:spPr bwMode="auto">
          <a:xfrm>
            <a:off x="318436" y="3523160"/>
            <a:ext cx="1150359" cy="143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3" descr="https://myslide.ru/documents_3/5ed0ee5b5a86370df5748eaba2dff1c8/img5.jpg"/>
          <p:cNvPicPr>
            <a:picLocks noChangeAspect="1" noChangeArrowheads="1"/>
          </p:cNvPicPr>
          <p:nvPr/>
        </p:nvPicPr>
        <p:blipFill>
          <a:blip r:embed="rId6"/>
          <a:srcRect l="21562" t="36250" r="38126" b="12500"/>
          <a:stretch>
            <a:fillRect/>
          </a:stretch>
        </p:blipFill>
        <p:spPr bwMode="auto">
          <a:xfrm>
            <a:off x="4568959" y="4206435"/>
            <a:ext cx="1357322" cy="129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Объект 8"/>
          <p:cNvSpPr txBox="1">
            <a:spLocks/>
          </p:cNvSpPr>
          <p:nvPr/>
        </p:nvSpPr>
        <p:spPr>
          <a:xfrm>
            <a:off x="9296398" y="5356084"/>
            <a:ext cx="2320636" cy="1214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latin typeface="+mn-lt"/>
              </a:rPr>
              <a:t>способ делиться знаниями и результатами исследований</a:t>
            </a:r>
            <a:endParaRPr lang="ru-RU" dirty="0"/>
          </a:p>
        </p:txBody>
      </p:sp>
      <p:pic>
        <p:nvPicPr>
          <p:cNvPr id="27" name="Picture 11" descr="http://privetstudent.com/uploads/posts/2015-12/1449338973_slayd6.jpg"/>
          <p:cNvPicPr>
            <a:picLocks noChangeAspect="1" noChangeArrowheads="1"/>
          </p:cNvPicPr>
          <p:nvPr/>
        </p:nvPicPr>
        <p:blipFill>
          <a:blip r:embed="rId7"/>
          <a:srcRect l="51563" t="21875" r="9373" b="26041"/>
          <a:stretch>
            <a:fillRect/>
          </a:stretch>
        </p:blipFill>
        <p:spPr bwMode="auto">
          <a:xfrm>
            <a:off x="7979136" y="5356084"/>
            <a:ext cx="121443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 descr="https://cdn1.vectorstock.com/i/1000x1000/30/40/school-infographics-template-vector-10293040.jpg"/>
          <p:cNvPicPr>
            <a:picLocks noChangeAspect="1" noChangeArrowheads="1"/>
          </p:cNvPicPr>
          <p:nvPr/>
        </p:nvPicPr>
        <p:blipFill>
          <a:blip r:embed="rId8"/>
          <a:srcRect t="56944" r="53324" b="31250"/>
          <a:stretch>
            <a:fillRect/>
          </a:stretch>
        </p:blipFill>
        <p:spPr bwMode="auto">
          <a:xfrm>
            <a:off x="838199" y="5368882"/>
            <a:ext cx="3522485" cy="1214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2320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ОТЛИЧИТЕЛЬНЫЕ ЧЕРТЫ ИНТЕЛЕКТ-КАРТ ОТ ОБЫЧНОГО КОНСПЕКТА</a:t>
            </a:r>
            <a:endParaRPr lang="ru-RU" sz="3600" b="1" dirty="0"/>
          </a:p>
        </p:txBody>
      </p:sp>
      <p:pic>
        <p:nvPicPr>
          <p:cNvPr id="4" name="Объект 3" descr="PPTImage(16)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5" y="1690688"/>
            <a:ext cx="12219709" cy="5070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176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2399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ВАРИАНТ1. ИСПОЛЬЗОВАНИЕ ГОТОВОЙ ИНФОГРАФИКИ (ИНТЕЛЕКТ-КАРТЫ) НА УРОКЕ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5056909"/>
            <a:ext cx="11540836" cy="14547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Учащимся предлагаются задания, направленные на анализ информации, сопоставление приведенных фактов, формулировку выводов, обобщений и постановку вопросов к представленной информации.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8944" y="3308949"/>
            <a:ext cx="351905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ru-RU" sz="2800" b="1" dirty="0" smtClean="0">
                <a:solidFill>
                  <a:srgbClr val="00467A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Ученики анализируют.</a:t>
            </a:r>
            <a:endParaRPr lang="ru-RU" sz="2000" dirty="0"/>
          </a:p>
        </p:txBody>
      </p:sp>
      <p:pic>
        <p:nvPicPr>
          <p:cNvPr id="6" name="Picture 5" descr="https://qainfotech.com/wp-content/uploads/2017/10/Blog-For-well-you-know-that-it%E2%80%99s-a-%E2%80%98test-automation-tool%E2%80%99-which-plays-it-cool-Niharika-oct2017-1024x5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49557"/>
            <a:ext cx="6580909" cy="32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685310" y="1649556"/>
            <a:ext cx="3200399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ru-RU" sz="2800" b="1" dirty="0">
                <a:solidFill>
                  <a:srgbClr val="00467A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Учитель создает </a:t>
            </a:r>
          </a:p>
          <a:p>
            <a:pPr algn="just" eaLnBrk="0" hangingPunct="0">
              <a:defRPr/>
            </a:pPr>
            <a:r>
              <a:rPr lang="ru-RU" sz="2800" b="1" dirty="0">
                <a:solidFill>
                  <a:srgbClr val="00467A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инфографику сам</a:t>
            </a:r>
            <a:r>
              <a:rPr lang="ru-RU" sz="2000" b="1" dirty="0">
                <a:solidFill>
                  <a:srgbClr val="00467A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209980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489</Words>
  <Application>Microsoft Office PowerPoint</Application>
  <PresentationFormat>Широкоэкранный</PresentationFormat>
  <Paragraphs>62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BatangChe</vt:lpstr>
      <vt:lpstr>Calibri</vt:lpstr>
      <vt:lpstr>Calibri Light</vt:lpstr>
      <vt:lpstr>Times New Roman</vt:lpstr>
      <vt:lpstr>Тема Office</vt:lpstr>
      <vt:lpstr>ПРЕДСТАВЛЕНИЕ ИННОВАЦИОННОГО ОПЫТА</vt:lpstr>
      <vt:lpstr>СТАНОВЛЕНИЕ ОПЫТА</vt:lpstr>
      <vt:lpstr>АКТУАЛЬНОСТЬ ОПЫТА</vt:lpstr>
      <vt:lpstr> Цель опыта  : изучить понятия инфографика (интелект- карты), выявить может ли инфографика являться педагогическим приемом подачи информации  и использоваться в образовательном процессе.   Задачи: Научиться анализировать информацию для дальнейшего её преобразования в графический вид; Создавать инфографические объекты; Использовать инфографику в работе с детьми и привлекать их к самостоятельному созданию инфографики в образовательных целях. </vt:lpstr>
      <vt:lpstr>ТЕОРЕТИЧЕСКАЯ БАЗА</vt:lpstr>
      <vt:lpstr>Что такое инфографика?</vt:lpstr>
      <vt:lpstr>При использовании инфографики выделяют  следующие направления: </vt:lpstr>
      <vt:lpstr>ОТЛИЧИТЕЛЬНЫЕ ЧЕРТЫ ИНТЕЛЕКТ-КАРТ ОТ ОБЫЧНОГО КОНСПЕКТА</vt:lpstr>
      <vt:lpstr>ВАРИАНТ1. ИСПОЛЬЗОВАНИЕ ГОТОВОЙ ИНФОГРАФИКИ (ИНТЕЛЕКТ-КАРТЫ) НА УРОКЕ</vt:lpstr>
      <vt:lpstr>Презентация PowerPoint</vt:lpstr>
      <vt:lpstr>ВАРИАНТ 2. СОЗДАНИЕ ИНФОГРАФИКИ ПОД РУКОВОДСТВОМ УЧИТЕЛЯ</vt:lpstr>
      <vt:lpstr>Работа учащихся 7 класса. Разработка плана работы с презентацией</vt:lpstr>
      <vt:lpstr>Работа 8 класса. Разработка интелект – карты Для чего нужен классный блог?</vt:lpstr>
      <vt:lpstr>Презентация PowerPoint</vt:lpstr>
      <vt:lpstr>ПРОГРАММНОЕ ОБЕСПЕЧЕНИЕ </vt:lpstr>
      <vt:lpstr>РЕЗУЛЬТАТИВНОСТЬ ОПЫТА</vt:lpstr>
      <vt:lpstr>ВОЗМОЖНОСТИ ОПЫТА ДЛЯ ОБУЧАЮЩИХСЯ</vt:lpstr>
      <vt:lpstr>РАСПРОСТРАНЕНИЕ ОПЫТА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ПРЕДСТАВЛЕНИЕ ИИНОВАЦИОННОГО ОПЫТА</dc:title>
  <dc:creator>Пользователь</dc:creator>
  <cp:lastModifiedBy>Пользователь</cp:lastModifiedBy>
  <cp:revision>25</cp:revision>
  <dcterms:created xsi:type="dcterms:W3CDTF">2022-01-22T10:16:51Z</dcterms:created>
  <dcterms:modified xsi:type="dcterms:W3CDTF">2022-01-29T14:07:08Z</dcterms:modified>
</cp:coreProperties>
</file>